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81" r:id="rId2"/>
    <p:sldId id="283" r:id="rId3"/>
    <p:sldId id="341" r:id="rId4"/>
    <p:sldId id="342" r:id="rId5"/>
    <p:sldId id="287" r:id="rId6"/>
    <p:sldId id="297" r:id="rId7"/>
    <p:sldId id="344" r:id="rId8"/>
    <p:sldId id="350" r:id="rId9"/>
    <p:sldId id="351" r:id="rId10"/>
    <p:sldId id="352" r:id="rId11"/>
    <p:sldId id="353" r:id="rId12"/>
    <p:sldId id="354" r:id="rId13"/>
    <p:sldId id="343" r:id="rId14"/>
    <p:sldId id="357" r:id="rId15"/>
    <p:sldId id="345" r:id="rId16"/>
    <p:sldId id="359" r:id="rId17"/>
    <p:sldId id="315" r:id="rId18"/>
    <p:sldId id="313" r:id="rId1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56"/>
    <a:srgbClr val="C12031"/>
    <a:srgbClr val="EF7F1A"/>
    <a:srgbClr val="00ADA9"/>
    <a:srgbClr val="7690C9"/>
    <a:srgbClr val="D7B56D"/>
    <a:srgbClr val="A3FFDE"/>
    <a:srgbClr val="C5FFFE"/>
    <a:srgbClr val="FAD3B0"/>
    <a:srgbClr val="CBD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EF8C2-ED27-4116-83AE-971B0961AB6F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BD2CA-CF7C-46EB-B7E6-55F979904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CE73B85-CF79-4FBC-81C4-6A0980EE0BE8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ormativ.kontur.ru/document?moduleId=1&amp;documentId=351848&amp;utm_source=buhonline&amp;utm_medium=banner&amp;utm_campaign=normativ-link-normativ-buhonline&amp;utm_content=tag-samozanyatye&amp;utm_term=pub15528&amp;promocode=0957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jpe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5.png"/><Relationship Id="rId7" Type="http://schemas.openxmlformats.org/officeDocument/2006/relationships/image" Target="../media/image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mailto:saydencal@altfond.ru" TargetMode="External"/><Relationship Id="rId10" Type="http://schemas.openxmlformats.org/officeDocument/2006/relationships/image" Target="../media/image48.png"/><Relationship Id="rId4" Type="http://schemas.openxmlformats.org/officeDocument/2006/relationships/hyperlink" Target="mailto:abdulina@altfond.ru" TargetMode="External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altfond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8.jpeg"/><Relationship Id="rId21" Type="http://schemas.openxmlformats.org/officeDocument/2006/relationships/image" Target="../media/image24.jpeg"/><Relationship Id="rId7" Type="http://schemas.openxmlformats.org/officeDocument/2006/relationships/image" Target="../media/image12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7.png"/><Relationship Id="rId16" Type="http://schemas.openxmlformats.org/officeDocument/2006/relationships/image" Target="../media/image20.jpe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9.jpeg"/><Relationship Id="rId23" Type="http://schemas.openxmlformats.org/officeDocument/2006/relationships/image" Target="../media/image26.png"/><Relationship Id="rId10" Type="http://schemas.openxmlformats.org/officeDocument/2006/relationships/hyperlink" Target="http://www.ph4.ru/d_logo.ph4?dom=promsvyazbank&amp;cat=bank&amp;dom2=promsvyazbank______" TargetMode="External"/><Relationship Id="rId19" Type="http://schemas.openxmlformats.org/officeDocument/2006/relationships/image" Target="../media/image4.jpeg"/><Relationship Id="rId4" Type="http://schemas.openxmlformats.org/officeDocument/2006/relationships/image" Target="../media/image9.emf"/><Relationship Id="rId9" Type="http://schemas.openxmlformats.org/officeDocument/2006/relationships/image" Target="../media/image14.jpeg"/><Relationship Id="rId14" Type="http://schemas.openxmlformats.org/officeDocument/2006/relationships/image" Target="../media/image18.jpeg"/><Relationship Id="rId22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4.jpe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дани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9882" y="3781442"/>
            <a:ext cx="4461910" cy="286501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9315" y="1665027"/>
            <a:ext cx="10003316" cy="50222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>
                <a:solidFill>
                  <a:schemeClr val="accent4"/>
                </a:solidFill>
                <a:latin typeface="Microsoft YaHei" pitchFamily="34" charset="-122"/>
                <a:ea typeface="Microsoft YaHei" pitchFamily="34" charset="-122"/>
              </a:rPr>
              <a:t> </a:t>
            </a:r>
          </a:p>
          <a:p>
            <a:pPr algn="ctr">
              <a:buNone/>
            </a:pPr>
            <a:r>
              <a:rPr lang="ru-RU" b="1" dirty="0">
                <a:solidFill>
                  <a:srgbClr val="008756"/>
                </a:solidFill>
                <a:latin typeface="Microsoft YaHei" pitchFamily="34" charset="-122"/>
                <a:ea typeface="Microsoft YaHei" pitchFamily="34" charset="-122"/>
              </a:rPr>
              <a:t>Гарантийная поддержка кредитующихся предприятий </a:t>
            </a:r>
          </a:p>
          <a:p>
            <a:pPr algn="ctr">
              <a:buNone/>
            </a:pPr>
            <a:endParaRPr lang="ru-RU" b="1" dirty="0">
              <a:solidFill>
                <a:srgbClr val="008756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НО «Алтайский фонд МСП»</a:t>
            </a:r>
          </a:p>
          <a:p>
            <a:pPr algn="ctr"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ru-RU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ru-RU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ru-RU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Барнаул 2022</a:t>
            </a:r>
          </a:p>
        </p:txBody>
      </p:sp>
      <p:pic>
        <p:nvPicPr>
          <p:cNvPr id="4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768" y="597048"/>
            <a:ext cx="2388728" cy="931501"/>
          </a:xfrm>
          <a:prstGeom prst="rect">
            <a:avLst/>
          </a:prstGeom>
          <a:noFill/>
        </p:spPr>
      </p:pic>
      <p:pic>
        <p:nvPicPr>
          <p:cNvPr id="5" name="Рисунок 4" descr="логотип ракет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703" y="559559"/>
            <a:ext cx="2137530" cy="9553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413" y="1252599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«Кооперация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91798"/>
              </p:ext>
            </p:extLst>
          </p:nvPr>
        </p:nvGraphicFramePr>
        <p:xfrm>
          <a:off x="236990" y="2019796"/>
          <a:ext cx="11660311" cy="443341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64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6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и ранее заключенным договорам с финансовыми организациями.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деятельность сельскохозяйственных кооперативов (в т.ч: сельскохозяйственные производственные кооперативы (в т.ч. снабженческо-сбытовые), сельскохозяйственные потребительские кооперативы, за исключением кредитных кооперативов);</a:t>
                      </a:r>
                    </a:p>
                    <a:p>
                      <a:pPr algn="just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деятельность потребительских обществ (за исключением кредитных потребительских кооперативов).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- инвестиции в основной капитал;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рефинансирование и реструктуризация обязательств заемщика;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цели, связанные с финансированием текущей деятельности заемщика.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Поручительства: 25 000 000 рублей, 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70 %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по Договору с Финансовой организацией.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сделкам, совершаемым  в рамках </a:t>
                      </a:r>
                      <a:r>
                        <a:rPr kumimoji="0" lang="ru-RU" sz="1170" b="0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согарантии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максимальная доля совокупной гарантийной поддержки может составлять до  75 % от общей суммы обязательства, при этом максимальный размер Поручительства Фонда  -  25 000 000 рублей,  но не более 70 % от суммы обязательства.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Возможно предоставление залога в виде ТМЦ до 20%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(при условии страхования залога ТМЦ)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70" b="1" i="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-0,5 %  годовых 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поручительства, в соответствии с индивидуальным графиком (по согласованию с Фондом - </a:t>
                      </a:r>
                      <a:r>
                        <a:rPr kumimoji="0" lang="ru-RU" sz="1170" b="1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ежегодно/ единовременно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до 5 млн. руб. – до 3-х рабочих дней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от 5 до 25 млн. руб. - до 5 рабочих дней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88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413" y="1252599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«Экспортер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798581"/>
              </p:ext>
            </p:extLst>
          </p:nvPr>
        </p:nvGraphicFramePr>
        <p:xfrm>
          <a:off x="236990" y="2019796"/>
          <a:ext cx="11660311" cy="400364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64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6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и ранее заключенным договорам с финансовыми организациями.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Деятельность, направленная на экспорт товаров (услуг), произведенных на территории Алтайского края (при условии наличия доли выручки от экспорта товаров за пределы РФ в размере  не менее 15% от объема выручки в рассматриваемый период) либо деятельность экспортно-ориентированных компаний, привлекающих заемное финансирование для целей исполнения экспортного контракта.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- инвестиции в основной капитал;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рефинансирование и реструктуризация обязательств заемщика;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цели, связанные с финансированием текущей деятельности заемщика.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Поручительства: 25 000 000 (Двадцать пять миллионов) рублей.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и оборотные цели – до 70 (Семидесяти) %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по Договору с Финансовой организацией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70" b="1" i="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-0,5 %  годовых </a:t>
                      </a:r>
                      <a:r>
                        <a:rPr lang="ru-RU" sz="1170" b="1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годовых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от суммы поручительства,  за фактический срок пользования (в днях),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возможна</a:t>
                      </a:r>
                      <a:r>
                        <a:rPr lang="ru-RU" sz="1170" b="1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уплата в рассрочку по инвестиционным кредитам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до 5 млн. руб. – до 3-х рабочих дней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от 5 до 25 млн. руб. - до 5 рабочих дней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4024" y="1200508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«Развитие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583111"/>
              </p:ext>
            </p:extLst>
          </p:nvPr>
        </p:nvGraphicFramePr>
        <p:xfrm>
          <a:off x="167779" y="1661499"/>
          <a:ext cx="11660311" cy="469792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5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3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и ранее заключенным договорам с финансовыми организациями. </a:t>
                      </a:r>
                      <a:r>
                        <a:rPr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Программа ориентирована на заемщиков, привлекающих необеспеченные/частично обеспеченные кредиты 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Без ограничений, в соответствии Федеральным законом «О развитии малого и среднего предпринимательства в Российской Федерации» от 24.07.2007 N 209-ФЗ.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 приобретение основных средств (, в т.ч. готового бизнеса, недвижимости, оборудования, транспорта), строительство, ремонт, реконструкция, модернизация, пополнение оборотных средств.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5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Поручительства: 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3 000 000 рублей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и оборотные цели – 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50 % от суммы обязательства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Договору с Финансовой организацией</a:t>
                      </a:r>
                    </a:p>
                    <a:p>
                      <a:endParaRPr kumimoji="0"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- 0,5% годовых от суммы Поручительства, за фактический срок пользования (в днях) по кредитам с частичным залоговым обеспечением.</a:t>
                      </a:r>
                    </a:p>
                    <a:p>
                      <a:endParaRPr kumimoji="0" lang="ru-RU" sz="117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Дополнительные требования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Совокупный объем действующих поручительств по Программе «Развитие» не может превышать 3 млн. рублей на одного Заемщика (ГСЛ Заемщика);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Сумма долговых обязательств (банковских кредитов, договоров лизинга) Заемщика с учетом выдаваемого кредита не может превышать 30 % от объема выручки (за прошедший финансовый год, на дату подачи заявки); 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Хорошее финансовое положение (рейтинг) Заемщика (по оценке Финансовой организации/Фонда).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57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9459" y="1119116"/>
            <a:ext cx="8178188" cy="43070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 «</a:t>
            </a:r>
            <a:r>
              <a:rPr lang="ru-RU" sz="1800" b="1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Микрозаём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5402" y="405980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124412"/>
              </p:ext>
            </p:extLst>
          </p:nvPr>
        </p:nvGraphicFramePr>
        <p:xfrm>
          <a:off x="302004" y="1478515"/>
          <a:ext cx="11639787" cy="509056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47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1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договорам с некоммерческой микрокредитной компанией «Алтайский фонд финансирования предпринимательства» 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1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Без ограничений, в соответствии Федеральным законом «О развитии малого и среднего предпринимательства в Российской Федерации» от 24.07.2007 N 209-ФЗ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5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Приобретение основных средств (в т.ч. готового бизнеса, недвижимости, оборудования, транспорта);</a:t>
                      </a:r>
                    </a:p>
                    <a:p>
                      <a:pPr marL="0" lvl="0" algn="l" defTabSz="914400" rtl="0" eaLnBrk="1" latinLnBrk="0" hangingPunct="1"/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Строительство, ремонт, реконструкция, модернизация;</a:t>
                      </a:r>
                    </a:p>
                    <a:p>
                      <a:pPr marL="0" lvl="0" algn="l" defTabSz="914400" rtl="0" eaLnBrk="1" latinLnBrk="0" hangingPunct="1"/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 Пополнение  оборотных средств.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цели - до 3 лет, оборотные цели – до 2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7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30% от суммы займа</a:t>
                      </a:r>
                      <a:r>
                        <a:rPr kumimoji="0" lang="ru-RU" sz="1170" b="0" i="0" kern="1200" baseline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на инвестиционные цели</a:t>
                      </a:r>
                    </a:p>
                    <a:p>
                      <a:r>
                        <a:rPr kumimoji="0" lang="ru-RU" sz="1170" b="0" i="0" kern="1200" baseline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20% от суммы займа на оборотные цели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09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Единовременно ,</a:t>
                      </a:r>
                    </a:p>
                    <a:p>
                      <a:r>
                        <a:rPr lang="ru-RU" sz="1170" b="1" i="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0,25 % -0,5 %  годовых</a:t>
                      </a:r>
                      <a:r>
                        <a:rPr kumimoji="0" lang="ru-RU" sz="1170" b="1" i="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годовых от суммы Поручительства,  за фактический срок пользования (в днях).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81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Требования к заемщику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Заемщик должен соответствовать Правилам предоставления микрозаймов Алтайского фонда 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финансирования предпринимательства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требованиям</a:t>
                      </a:r>
                      <a:r>
                        <a:rPr kumimoji="0" lang="ru-RU" sz="1170" b="0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раздела 2 Регламента предоставления поручительств НО «Алтайский фонд МСП» </a:t>
                      </a:r>
                    </a:p>
                    <a:p>
                      <a:endParaRPr kumimoji="0"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 более 3 рабочих дней, с даты принятия заявки на поручительство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9733" y="450377"/>
            <a:ext cx="1762840" cy="7878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413" y="1252599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«Поддержка самозанятых»</a:t>
            </a: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238505"/>
              </p:ext>
            </p:extLst>
          </p:nvPr>
        </p:nvGraphicFramePr>
        <p:xfrm>
          <a:off x="553673" y="2019796"/>
          <a:ext cx="11343628" cy="427889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57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86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договорам с финансовыми организациями.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Физические лица, зарегистрированные в статусе Самозанятых граждан в соответствии с Федеральным законом 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от 27.11.18 № 422-ФЗ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уплачивающие налог на профессиональный доход.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развитие предпринимательской деятельности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5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</a:t>
                      </a:r>
                      <a:r>
                        <a:rPr lang="ru-RU" sz="1170" b="0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 </a:t>
                      </a:r>
                      <a:r>
                        <a:rPr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500 000 рублей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доля - до 50 % от суммы обязательства 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договору с финансовой организацией.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70" b="1" i="0" kern="1200" dirty="0">
                          <a:solidFill>
                            <a:schemeClr val="tx2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-0,5 %  годовых </a:t>
                      </a:r>
                      <a:r>
                        <a:rPr lang="ru-RU" sz="1170" b="1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годовых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от суммы поручительства,  за фактический срок пользования (в днях)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Требования к заемщику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Заявляемый Самозанятым гражданином доход от текущей деятельности должен покрывать расходы на обслуживание и погашение обязательств по Договору с Финансовой организацией;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 Самозанятого гражданина отсутствует отрицательная кредитная история за последние 3 (Три) года, предшествующих дате подачи Заявки на Поручительство Фонда.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49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377" y="1186529"/>
            <a:ext cx="10972800" cy="45169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Национальная гарантийная система</a:t>
            </a:r>
          </a:p>
        </p:txBody>
      </p:sp>
      <p:pic>
        <p:nvPicPr>
          <p:cNvPr id="4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5403" y="460571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01611"/>
              </p:ext>
            </p:extLst>
          </p:nvPr>
        </p:nvGraphicFramePr>
        <p:xfrm>
          <a:off x="275422" y="1685582"/>
          <a:ext cx="11600761" cy="50427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872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2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9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7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482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02212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Участники </a:t>
                      </a:r>
                    </a:p>
                    <a:p>
                      <a:pPr algn="ctr"/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Лимиты гарантийной поддержки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Продукты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Комиссия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Порядок</a:t>
                      </a:r>
                      <a:r>
                        <a:rPr lang="ru-RU" sz="14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получения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340">
                <a:tc>
                  <a:txBody>
                    <a:bodyPr/>
                    <a:lstStyle/>
                    <a:p>
                      <a:endParaRPr lang="ru-RU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 25 000 000 рублей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независимая гарантия</a:t>
                      </a:r>
                    </a:p>
                    <a:p>
                      <a:pPr algn="ctr">
                        <a:buFontTx/>
                        <a:buNone/>
                      </a:pPr>
                      <a:endParaRPr kumimoji="0" lang="ru-RU" sz="14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0,75% годовых от суммы гарантии за весь срок действия гарантии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>
                          <a:solidFill>
                            <a:srgbClr val="008756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Обращение за гарантийной поддержкой происходит через кредитующий банк/фонд. </a:t>
                      </a:r>
                    </a:p>
                    <a:p>
                      <a:pPr algn="ctr"/>
                      <a:endParaRPr kumimoji="0" lang="ru-RU" sz="1400" b="1" kern="1200" dirty="0">
                        <a:solidFill>
                          <a:srgbClr val="008756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kumimoji="0" lang="ru-RU" sz="1400" b="1" kern="1200" dirty="0">
                        <a:solidFill>
                          <a:srgbClr val="008756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kumimoji="0" lang="ru-RU" sz="1400" b="1" kern="1200" dirty="0">
                          <a:solidFill>
                            <a:srgbClr val="008756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Возможно оформление совместного гарантийного обязательства  РГО</a:t>
                      </a:r>
                      <a:r>
                        <a:rPr kumimoji="0" lang="ru-RU" sz="1400" b="1" kern="1200" baseline="0" dirty="0">
                          <a:solidFill>
                            <a:srgbClr val="008756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1" kern="1200" dirty="0">
                          <a:solidFill>
                            <a:srgbClr val="008756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АО «Корпорация «МСП» в</a:t>
                      </a:r>
                      <a:r>
                        <a:rPr kumimoji="0" lang="ru-RU" sz="1400" b="1" kern="1200" baseline="0" dirty="0">
                          <a:solidFill>
                            <a:srgbClr val="008756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режиме «согарантии».</a:t>
                      </a:r>
                      <a:endParaRPr kumimoji="0" lang="ru-RU" sz="1400" b="1" kern="1200" dirty="0">
                        <a:solidFill>
                          <a:srgbClr val="008756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753">
                <a:tc gridSpan="4">
                  <a:txBody>
                    <a:bodyPr/>
                    <a:lstStyle/>
                    <a:p>
                      <a:r>
                        <a:rPr lang="ru-RU" dirty="0">
                          <a:latin typeface="Calibri" pitchFamily="34" charset="0"/>
                          <a:cs typeface="Calibri" pitchFamily="34" charset="0"/>
                        </a:rPr>
                        <a:t>              </a:t>
                      </a:r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АО МСП Банк предоставляет гарантии  в рамках 44- ФЗ, 223-ФЗ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4459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Региональная гарантийная </a:t>
                      </a:r>
                    </a:p>
                    <a:p>
                      <a:pPr algn="l"/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организация - </a:t>
                      </a:r>
                    </a:p>
                  </a:txBody>
                  <a:tcPr marL="91436" marR="91436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25 000 000 рублей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поручительство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0,5% до 1% годовых от суммы поручительства, за фактический пользования поручительством, в зависимости от программы предоставления поручительства;</a:t>
                      </a:r>
                    </a:p>
                    <a:p>
                      <a:pPr algn="ctr"/>
                      <a:r>
                        <a:rPr kumimoji="0" lang="ru-RU" sz="14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0,75% годовых - при согарантии</a:t>
                      </a:r>
                    </a:p>
                  </a:txBody>
                  <a:tcPr marL="91436" marR="91436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Picture 2" descr="C:\Users\Priem\Desktop\1.jpg"/>
          <p:cNvPicPr>
            <a:picLocks noChangeAspect="1" noChangeArrowheads="1"/>
          </p:cNvPicPr>
          <p:nvPr/>
        </p:nvPicPr>
        <p:blipFill>
          <a:blip r:embed="rId3" cstate="print"/>
          <a:srcRect l="1865" t="9236" r="78598" b="7361"/>
          <a:stretch>
            <a:fillRect/>
          </a:stretch>
        </p:blipFill>
        <p:spPr bwMode="auto">
          <a:xfrm>
            <a:off x="672029" y="2762651"/>
            <a:ext cx="1817783" cy="70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26" name="Picture 2" descr="D:\ФОНД МСП отрибутика\Фонд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721" y="5350087"/>
            <a:ext cx="2208307" cy="1211855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2" name="Рисунок 11" descr="логотип ракет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381" y="504968"/>
            <a:ext cx="1762840" cy="787879"/>
          </a:xfrm>
          <a:prstGeom prst="rect">
            <a:avLst/>
          </a:prstGeom>
        </p:spPr>
      </p:pic>
      <p:pic>
        <p:nvPicPr>
          <p:cNvPr id="14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51629" y="4911514"/>
            <a:ext cx="949257" cy="370169"/>
          </a:xfrm>
          <a:prstGeom prst="rect">
            <a:avLst/>
          </a:prstGeom>
          <a:noFill/>
        </p:spPr>
      </p:pic>
      <p:pic>
        <p:nvPicPr>
          <p:cNvPr id="1027" name="Picture 3" descr="N:\docs\Эксперт РА\image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7494" y="3917548"/>
            <a:ext cx="1459103" cy="531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553" y="1137566"/>
            <a:ext cx="109728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Преимущества использования гарантийной поддержки</a:t>
            </a:r>
            <a:br>
              <a:rPr lang="ru-RU" sz="2600" b="1" dirty="0">
                <a:solidFill>
                  <a:srgbClr val="3B914F"/>
                </a:solidFill>
              </a:rPr>
            </a:br>
            <a:endParaRPr lang="ru-RU" sz="2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17" y="1901602"/>
            <a:ext cx="11304896" cy="4101633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 </a:t>
            </a: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привлечения большего объема финансирования при недостатке залогового обеспечения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 заемщика;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простой алгоритм получения поддержки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пакет документов  на оформление поручительства формируется кредитором (менеджером банка) из кредитного досье и разграничен по лимитам поручительства (до 5 млн. руб. - свыше 25 млн. руб.);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 экономии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средств заемщика за счет снижения затрат на оценку и страхование объекта залога;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простота расчета - </a:t>
            </a: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сумма поручительства не дисконтируется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принимается кредитором к расчету в соотношении 1:1, что удобно для кредитора и не требует дополнительных временных затрат на реализацию залогового актива;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понятные требования к получателю поддержки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в целом соответствуют подходам финансирующих банков;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одни из самых низких в РФ ставок комиссионного вознаграждения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услугу поручительства (0,25 - 0,5% годовых), возможность уплаты комиссионного вознаграждения за поручительство в рассрочку;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сжатые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фиксированные </a:t>
            </a: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сроки рассмотрения заявки на поручительство-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более 5 рабочих дней;</a:t>
            </a:r>
          </a:p>
          <a:p>
            <a:pPr>
              <a:lnSpc>
                <a:spcPct val="150000"/>
              </a:lnSpc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кредиты, обеспеченные поручительством фонда относятся к категории «обеспеченных», а значит, </a:t>
            </a: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ставка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ним будет </a:t>
            </a:r>
            <a:r>
              <a:rPr lang="ru-RU" sz="27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выгоднее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чем по беззалоговым обязательствам.</a:t>
            </a:r>
          </a:p>
          <a:p>
            <a:pPr algn="ctr">
              <a:buClr>
                <a:srgbClr val="00B050"/>
              </a:buClr>
              <a:buNone/>
            </a:pPr>
            <a:endParaRPr lang="ru-RU" sz="4700" b="1" dirty="0">
              <a:solidFill>
                <a:srgbClr val="3B914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163" y="419629"/>
            <a:ext cx="1979173" cy="771792"/>
          </a:xfrm>
          <a:prstGeom prst="rect">
            <a:avLst/>
          </a:prstGeom>
          <a:noFill/>
        </p:spPr>
      </p:pic>
      <p:pic>
        <p:nvPicPr>
          <p:cNvPr id="8" name="Рисунок 7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086" y="395786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6014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25427" y="406956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668" y="1354667"/>
            <a:ext cx="10972798" cy="4704939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endParaRPr lang="ru-RU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Мы находимся: ул. </a:t>
            </a:r>
            <a:r>
              <a:rPr lang="ru-RU" sz="2200" b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Мало-Тобольская</a:t>
            </a: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19 </a:t>
            </a:r>
            <a:r>
              <a:rPr lang="ru-RU" sz="2200" b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каб</a:t>
            </a: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306, </a:t>
            </a:r>
            <a:r>
              <a:rPr lang="ru-RU" sz="2200" b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каб</a:t>
            </a: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308</a:t>
            </a:r>
          </a:p>
          <a:p>
            <a:pPr algn="just">
              <a:buNone/>
              <a:defRPr/>
            </a:pP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тел. 8 800 222 83 22 </a:t>
            </a:r>
            <a:r>
              <a:rPr lang="ru-RU" sz="2200" b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</a:t>
            </a:r>
            <a:r>
              <a:rPr lang="ru-RU" sz="22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112, 113, 114</a:t>
            </a:r>
          </a:p>
          <a:p>
            <a:pPr algn="just">
              <a:buNone/>
              <a:defRPr/>
            </a:pPr>
            <a:endParaRPr lang="ru-RU" sz="22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endParaRPr lang="ru-RU" sz="22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Специалист по оценке кредитных рисков:</a:t>
            </a: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Абдулина Оксана </a:t>
            </a: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тел.</a:t>
            </a: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8 906 943 58 61, </a:t>
            </a:r>
            <a:r>
              <a:rPr lang="en-US" sz="1200" dirty="0"/>
              <a:t>e-mail:</a:t>
            </a:r>
            <a:r>
              <a:rPr lang="en-US" sz="1600" dirty="0"/>
              <a:t> </a:t>
            </a:r>
            <a:r>
              <a:rPr lang="en-US" sz="1600" u="sng" dirty="0">
                <a:hlinkClick r:id="rId4"/>
              </a:rPr>
              <a:t>abdulina@altfond.ru</a:t>
            </a:r>
            <a:endParaRPr lang="ru-RU" sz="16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endParaRPr lang="ru-RU" sz="16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</a:p>
          <a:p>
            <a:pPr algn="just">
              <a:buNone/>
              <a:defRPr/>
            </a:pP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Специалист по оценке кредитных рисков: </a:t>
            </a:r>
            <a:r>
              <a:rPr lang="ru-RU" sz="16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Сайденцаль Марина </a:t>
            </a: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тел.</a:t>
            </a: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8 923 566 81 88, </a:t>
            </a:r>
            <a:r>
              <a:rPr lang="en-US" sz="1200" dirty="0"/>
              <a:t>e-mail</a:t>
            </a:r>
            <a:r>
              <a:rPr lang="en-US" sz="1600" dirty="0"/>
              <a:t>: </a:t>
            </a:r>
            <a:r>
              <a:rPr lang="en-US" sz="1600" u="sng" dirty="0">
                <a:hlinkClick r:id="rId5"/>
              </a:rPr>
              <a:t>saydencal@altfond.ru</a:t>
            </a:r>
            <a:endParaRPr lang="ru-RU" sz="16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just">
              <a:buNone/>
              <a:defRPr/>
            </a:pPr>
            <a:endParaRPr lang="ru-RU" sz="1200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Руководитель центра: </a:t>
            </a:r>
            <a:r>
              <a:rPr lang="ru-RU" sz="16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Магель Наталья </a:t>
            </a:r>
            <a:r>
              <a:rPr lang="ru-RU" sz="12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тел.</a:t>
            </a: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8 913 215 82 81, </a:t>
            </a:r>
            <a:r>
              <a:rPr lang="en-US" sz="1200" dirty="0"/>
              <a:t>e-mail:</a:t>
            </a:r>
            <a:r>
              <a:rPr lang="ru-RU" sz="1600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u="sng" dirty="0">
                <a:hlinkClick r:id="rId4"/>
              </a:rPr>
              <a:t>magel@altfond.ru</a:t>
            </a:r>
            <a:endParaRPr lang="ru-RU" sz="1600" u="sng" dirty="0">
              <a:hlinkClick r:id="rId4"/>
            </a:endParaRPr>
          </a:p>
          <a:p>
            <a:pPr algn="just">
              <a:buNone/>
              <a:defRPr/>
            </a:pPr>
            <a:endParaRPr lang="ru-RU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endParaRPr lang="ru-RU" sz="8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1313463" y="529193"/>
            <a:ext cx="8434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Наши контакты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1777999" y="1337734"/>
            <a:ext cx="9525001" cy="8466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3" descr="O:\Осипова\Осипова\Фонд\Фонд\1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2074" y="655780"/>
            <a:ext cx="4037609" cy="508002"/>
          </a:xfrm>
          <a:prstGeom prst="rect">
            <a:avLst/>
          </a:prstGeom>
          <a:noFill/>
        </p:spPr>
      </p:pic>
      <p:pic>
        <p:nvPicPr>
          <p:cNvPr id="15" name="Рисунок 14" descr="логотип ракеты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3381" y="559559"/>
            <a:ext cx="1558123" cy="6963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C37D1A-674B-4064-A0F2-33B1AED71E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729" y="4589041"/>
            <a:ext cx="1142297" cy="137588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588157" y="3957851"/>
            <a:ext cx="1086235" cy="135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AutoShape 2">
            <a:extLst>
              <a:ext uri="{FF2B5EF4-FFF2-40B4-BE49-F238E27FC236}">
                <a16:creationId xmlns:a16="http://schemas.microsoft.com/office/drawing/2014/main" id="{884E3F0F-71C4-4274-A81B-463D2B40AA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6EFCB6-10A6-496B-8A03-B62D9CD39650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31790" y="2483141"/>
            <a:ext cx="907543" cy="109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5597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36702"/>
            <a:ext cx="12192000" cy="406324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>
                <a:solidFill>
                  <a:srgbClr val="D7B56D"/>
                </a:solidFill>
                <a:latin typeface="Microsoft YaHei" pitchFamily="34" charset="-122"/>
                <a:ea typeface="Microsoft YaHei" pitchFamily="34" charset="-122"/>
              </a:rPr>
              <a:t>Некоммерческая организация</a:t>
            </a:r>
          </a:p>
          <a:p>
            <a:pPr algn="ctr">
              <a:buNone/>
            </a:pPr>
            <a:r>
              <a:rPr lang="ru-RU" b="1" dirty="0">
                <a:solidFill>
                  <a:srgbClr val="D7B56D"/>
                </a:solidFill>
                <a:latin typeface="Microsoft YaHei" pitchFamily="34" charset="-122"/>
                <a:ea typeface="Microsoft YaHei" pitchFamily="34" charset="-122"/>
              </a:rPr>
              <a:t>«Алтайский фонд развития малого и среднего предпринимательства»</a:t>
            </a:r>
            <a:endParaRPr lang="en-US" b="1" dirty="0">
              <a:solidFill>
                <a:srgbClr val="D7B56D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en-US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r>
              <a:rPr lang="ru-RU" sz="2000" b="1" dirty="0">
                <a:solidFill>
                  <a:srgbClr val="008756"/>
                </a:solidFill>
                <a:latin typeface="Microsoft YaHei" pitchFamily="34" charset="-122"/>
                <a:ea typeface="Microsoft YaHei" pitchFamily="34" charset="-122"/>
                <a:hlinkClick r:id="rId2"/>
              </a:rPr>
              <a:t>Мойбизнес22.рф</a:t>
            </a:r>
          </a:p>
          <a:p>
            <a:pPr algn="ctr">
              <a:buNone/>
            </a:pPr>
            <a:endParaRPr lang="en-US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en-US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Адрес:</a:t>
            </a:r>
          </a:p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г. Барнаул, ул. Мало – </a:t>
            </a:r>
            <a:r>
              <a:rPr lang="ru-RU" sz="2000" b="1" dirty="0" err="1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Тобольская</a:t>
            </a: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, 19</a:t>
            </a:r>
          </a:p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8-800-222-83-22</a:t>
            </a:r>
          </a:p>
          <a:p>
            <a:pPr algn="ctr">
              <a:buNone/>
            </a:pPr>
            <a:r>
              <a:rPr lang="ru-RU" sz="2000" b="1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Электронный </a:t>
            </a:r>
            <a:r>
              <a:rPr lang="ru-RU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адрес: </a:t>
            </a:r>
            <a:r>
              <a:rPr lang="en-US" sz="2000" b="1" dirty="0">
                <a:solidFill>
                  <a:schemeClr val="tx2"/>
                </a:solidFill>
                <a:latin typeface="Microsoft YaHei" pitchFamily="34" charset="-122"/>
                <a:ea typeface="Microsoft YaHei" pitchFamily="34" charset="-122"/>
              </a:rPr>
              <a:t>info@altfond.ru</a:t>
            </a:r>
            <a:endParaRPr lang="ru-RU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en-US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ctr">
              <a:buNone/>
            </a:pPr>
            <a:endParaRPr lang="ru-RU" sz="2000" b="1" dirty="0">
              <a:solidFill>
                <a:schemeClr val="tx2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7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528" y="544231"/>
            <a:ext cx="1979173" cy="771792"/>
          </a:xfrm>
          <a:prstGeom prst="rect">
            <a:avLst/>
          </a:prstGeom>
          <a:noFill/>
        </p:spPr>
      </p:pic>
      <p:pic>
        <p:nvPicPr>
          <p:cNvPr id="5" name="Рисунок 4" descr="логотип ракет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393" y="559559"/>
            <a:ext cx="1558123" cy="6963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800" y="1179861"/>
            <a:ext cx="10972800" cy="56705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 Центре предоставления гарантий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421" y="1801503"/>
            <a:ext cx="11709779" cy="4756245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Центр предоставляет субъектам малого и среднего предпринимательства </a:t>
            </a:r>
            <a:r>
              <a:rPr lang="ru-RU" sz="20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поручительства перед финансовыми организациями </a:t>
            </a:r>
            <a:r>
              <a:rPr lang="ru-RU" sz="2000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кредитам/займам, </a:t>
            </a:r>
            <a:r>
              <a:rPr lang="ru-RU" sz="20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случае недостаточности залогового обеспечения по сделке</a:t>
            </a:r>
            <a:r>
              <a:rPr lang="ru-RU" sz="2000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</a:t>
            </a:r>
          </a:p>
          <a:p>
            <a:pPr algn="just">
              <a:buNone/>
              <a:defRPr/>
            </a:pPr>
            <a:endParaRPr lang="ru-RU" sz="2000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Гарантийный капитал на 01.01.2022 г. – 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767 </a:t>
            </a:r>
            <a:r>
              <a:rPr lang="ru-RU" sz="20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млн. рублей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2000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ru-RU" sz="2000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Максимальный лимит </a:t>
            </a:r>
            <a:r>
              <a:rPr lang="ru-RU" sz="2000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ответственности Фонда </a:t>
            </a:r>
            <a:r>
              <a:rPr lang="ru-RU" sz="2000" b="1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одному </a:t>
            </a:r>
            <a:r>
              <a:rPr lang="ru-RU" sz="2000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заключенному </a:t>
            </a:r>
            <a:r>
              <a:rPr lang="ru-RU" sz="2000" b="1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договору </a:t>
            </a:r>
            <a:r>
              <a:rPr lang="ru-RU" sz="2000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поручительства - </a:t>
            </a:r>
            <a:r>
              <a:rPr lang="ru-RU" sz="2000" b="1" u="sng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 млн. рублей</a:t>
            </a:r>
            <a:r>
              <a:rPr lang="ru-RU" sz="2000" b="1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но не более 70% </a:t>
            </a:r>
            <a:r>
              <a:rPr lang="ru-RU" sz="2000" dirty="0">
                <a:solidFill>
                  <a:srgbClr val="C1203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суммы не исполненных заемщиком обязательств по заключенному с  финансовой организацией договору, на момент предъявления требования.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ru-RU" sz="2000" dirty="0">
              <a:solidFill>
                <a:srgbClr val="C1203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Гарантийный 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лимит на одного заемщика </a:t>
            </a:r>
            <a:r>
              <a:rPr lang="ru-RU" sz="2000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либо ГСЛ – 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76 млн. руб. 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ru-RU" sz="2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Операционный лимит </a:t>
            </a:r>
            <a:r>
              <a:rPr lang="ru-RU" sz="20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вновь принятые условные обязательства на 2022 г</a:t>
            </a:r>
            <a:r>
              <a:rPr lang="ru-RU" sz="2000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– </a:t>
            </a:r>
            <a:r>
              <a:rPr lang="ru-RU" sz="2000" b="1" dirty="0">
                <a:solidFill>
                  <a:srgbClr val="00875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3 567 млн. руб. </a:t>
            </a:r>
          </a:p>
        </p:txBody>
      </p:sp>
      <p:pic>
        <p:nvPicPr>
          <p:cNvPr id="7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926" y="528810"/>
            <a:ext cx="1979173" cy="771792"/>
          </a:xfrm>
          <a:prstGeom prst="rect">
            <a:avLst/>
          </a:prstGeom>
          <a:noFill/>
        </p:spPr>
      </p:pic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421" y="586855"/>
            <a:ext cx="1762840" cy="787879"/>
          </a:xfrm>
          <a:prstGeom prst="rect">
            <a:avLst/>
          </a:prstGeom>
        </p:spPr>
      </p:pic>
      <p:pic>
        <p:nvPicPr>
          <p:cNvPr id="9" name="Picture 3" descr="O:\Осипова\Осипова\Фонд\Фонд\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2074" y="655780"/>
            <a:ext cx="4037609" cy="508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5269" y="562723"/>
            <a:ext cx="7178724" cy="7629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Microsoft YaHei" pitchFamily="34" charset="-122"/>
                <a:ea typeface="Microsoft YaHei" pitchFamily="34" charset="-122"/>
              </a:rPr>
              <a:t>Финансовые организации-партнёры</a:t>
            </a:r>
            <a:br>
              <a:rPr lang="ru-RU" sz="2400" b="1" dirty="0">
                <a:latin typeface="Microsoft YaHei" pitchFamily="34" charset="-122"/>
                <a:ea typeface="Microsoft YaHei" pitchFamily="34" charset="-122"/>
              </a:rPr>
            </a:br>
            <a:r>
              <a:rPr lang="ru-RU" sz="2400" b="1" dirty="0">
                <a:latin typeface="Microsoft YaHei" pitchFamily="34" charset="-122"/>
                <a:ea typeface="Microsoft YaHei" pitchFamily="34" charset="-122"/>
              </a:rPr>
              <a:t> НО «Алтайский фонд МСП»</a:t>
            </a:r>
          </a:p>
        </p:txBody>
      </p:sp>
      <p:pic>
        <p:nvPicPr>
          <p:cNvPr id="3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2447" y="405980"/>
            <a:ext cx="1951631" cy="761052"/>
          </a:xfrm>
          <a:prstGeom prst="rect">
            <a:avLst/>
          </a:prstGeom>
          <a:noFill/>
        </p:spPr>
      </p:pic>
      <p:pic>
        <p:nvPicPr>
          <p:cNvPr id="5" name="Picture 19" descr="C:\Alexander\работа\АГФ\Банки\banks\sb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162" y="1406888"/>
            <a:ext cx="2174855" cy="61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5233" y="3684073"/>
            <a:ext cx="2224240" cy="72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216" y="3682194"/>
            <a:ext cx="22510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C:\Alexander\работа\АГФ\Банки\banks\altkap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4675" y="2368930"/>
            <a:ext cx="1862940" cy="82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3" descr="abb_blok_rus_v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88819" y="3499163"/>
            <a:ext cx="1533658" cy="9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34030" y="1575257"/>
            <a:ext cx="203200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http://www.raexpert.ru/companies/bank_accept_logo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76841" y="4769464"/>
            <a:ext cx="2365741" cy="48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Promsvyazbank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8230" y="2604071"/>
            <a:ext cx="2854325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5" descr="D:\Alexander\8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69669" y="2744394"/>
            <a:ext cx="26400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http://www.vkpress.ru/upload/iblock/6c9/6c90e8cae2af8d5ee284ad451e7fc5f9.jpeg"/>
          <p:cNvPicPr>
            <a:picLocks noChangeAspect="1" noChangeArrowheads="1"/>
          </p:cNvPicPr>
          <p:nvPr/>
        </p:nvPicPr>
        <p:blipFill>
          <a:blip r:embed="rId13" cstate="print"/>
          <a:srcRect t="34615" b="36539"/>
          <a:stretch>
            <a:fillRect/>
          </a:stretch>
        </p:blipFill>
        <p:spPr bwMode="auto">
          <a:xfrm>
            <a:off x="3721070" y="1625821"/>
            <a:ext cx="23955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Priem\Desktop\логотип втб.jpg"/>
          <p:cNvPicPr>
            <a:picLocks noChangeAspect="1" noChangeArrowheads="1"/>
          </p:cNvPicPr>
          <p:nvPr/>
        </p:nvPicPr>
        <p:blipFill>
          <a:blip r:embed="rId14" cstate="print"/>
          <a:srcRect t="16075" b="36466"/>
          <a:stretch>
            <a:fillRect/>
          </a:stretch>
        </p:blipFill>
        <p:spPr bwMode="auto">
          <a:xfrm>
            <a:off x="6874415" y="3817402"/>
            <a:ext cx="1637253" cy="749146"/>
          </a:xfrm>
          <a:prstGeom prst="rect">
            <a:avLst/>
          </a:prstGeom>
          <a:noFill/>
        </p:spPr>
      </p:pic>
      <p:pic>
        <p:nvPicPr>
          <p:cNvPr id="4099" name="Picture 3" descr="C:\Users\Priem\Desktop\интеза банк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755517" y="4795792"/>
            <a:ext cx="2404727" cy="661300"/>
          </a:xfrm>
          <a:prstGeom prst="rect">
            <a:avLst/>
          </a:prstGeom>
          <a:noFill/>
        </p:spPr>
      </p:pic>
      <p:pic>
        <p:nvPicPr>
          <p:cNvPr id="4100" name="Picture 4" descr="C:\Users\Priem\Desktop\MSPlogo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82986" y="4899792"/>
            <a:ext cx="2378323" cy="578351"/>
          </a:xfrm>
          <a:prstGeom prst="rect">
            <a:avLst/>
          </a:prstGeom>
          <a:noFill/>
        </p:spPr>
      </p:pic>
      <p:sp>
        <p:nvSpPr>
          <p:cNvPr id="7170" name="AutoShape 2" descr="ÐÐ°ÑÑÐ¸Ð½ÐºÐ¸ Ð¿Ð¾ Ð·Ð°Ð¿ÑÐ¾ÑÑ ÐÐÐ¬Ð¤Ð ÐÐÐÐ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ÐÐ°ÑÑÐ¸Ð½ÐºÐ¸ Ð¿Ð¾ Ð·Ð°Ð¿ÑÐ¾ÑÑ ÐÐÐ¬Ð¤Ð ÐÐÐÐ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://www.altfond.ru/images/pages/agf/329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588819" y="1285336"/>
            <a:ext cx="1591896" cy="1216428"/>
          </a:xfrm>
          <a:prstGeom prst="rect">
            <a:avLst/>
          </a:prstGeom>
          <a:noFill/>
        </p:spPr>
      </p:pic>
      <p:sp>
        <p:nvSpPr>
          <p:cNvPr id="5122" name="AutoShape 2" descr="Инвестиционный портал Алтайского края - Инвестора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 descr="X:\ЦЕНТР ПРЕДОСТАВЛЕНИЯ ГАРАНТИЙ\Экспертный совет\2020\май\07.05.2020\Без названия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922950" y="5510547"/>
            <a:ext cx="2239699" cy="1206029"/>
          </a:xfrm>
          <a:prstGeom prst="rect">
            <a:avLst/>
          </a:prstGeom>
          <a:noFill/>
        </p:spPr>
      </p:pic>
      <p:sp>
        <p:nvSpPr>
          <p:cNvPr id="5125" name="AutoShape 5" descr="Новости в сфере предпринимательства. Администраци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Рисунок 25" descr="логотип ракеты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88714" y="477674"/>
            <a:ext cx="1374126" cy="614148"/>
          </a:xfrm>
          <a:prstGeom prst="rect">
            <a:avLst/>
          </a:prstGeom>
        </p:spPr>
      </p:pic>
      <p:pic>
        <p:nvPicPr>
          <p:cNvPr id="27" name="Picture 2" descr="СМП Банк (Северный морской путь)">
            <a:extLst>
              <a:ext uri="{FF2B5EF4-FFF2-40B4-BE49-F238E27FC236}">
                <a16:creationId xmlns:a16="http://schemas.microsoft.com/office/drawing/2014/main" id="{EF9DC831-730F-4541-81D3-1B3AC2690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114" y="5126442"/>
            <a:ext cx="1438536" cy="107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Алтайский фонд микрозаймов | ВКонтакте">
            <a:extLst>
              <a:ext uri="{FF2B5EF4-FFF2-40B4-BE49-F238E27FC236}">
                <a16:creationId xmlns:a16="http://schemas.microsoft.com/office/drawing/2014/main" id="{EF805C0A-EAA8-4973-BC77-9A23E0CE7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597" y="5466004"/>
            <a:ext cx="1206005" cy="133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Новикомбанк">
            <a:extLst>
              <a:ext uri="{FF2B5EF4-FFF2-40B4-BE49-F238E27FC236}">
                <a16:creationId xmlns:a16="http://schemas.microsoft.com/office/drawing/2014/main" id="{0B0A83F6-C5D4-4099-9E5D-6CCD81BED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462" y="2593689"/>
            <a:ext cx="2224240" cy="88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Азиатско-Тихоокеанский Банк">
            <a:extLst>
              <a:ext uri="{FF2B5EF4-FFF2-40B4-BE49-F238E27FC236}">
                <a16:creationId xmlns:a16="http://schemas.microsoft.com/office/drawing/2014/main" id="{2909A16D-6928-407F-B5DF-D53E8461C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669" y="5569889"/>
            <a:ext cx="3190974" cy="69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481" y="1476259"/>
            <a:ext cx="4612395" cy="727114"/>
          </a:xfrm>
        </p:spPr>
        <p:txBody>
          <a:bodyPr anchor="t">
            <a:norm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Схема взаимодействия при получении поручительства Фонда</a:t>
            </a:r>
          </a:p>
        </p:txBody>
      </p:sp>
      <p:pic>
        <p:nvPicPr>
          <p:cNvPr id="2052" name="Picture 4" descr="C:\Users\Priem\Desktop\обрезк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0988" y="2082174"/>
            <a:ext cx="4725053" cy="3723718"/>
          </a:xfrm>
          <a:prstGeom prst="rect">
            <a:avLst/>
          </a:prstGeom>
          <a:noFill/>
        </p:spPr>
      </p:pic>
      <p:pic>
        <p:nvPicPr>
          <p:cNvPr id="2053" name="Picture 5" descr="C:\Users\Priem\Desktop\обрезка 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70" y="2113725"/>
            <a:ext cx="5277079" cy="392352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940627" y="1421176"/>
            <a:ext cx="3800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Сроки рассмотрения заявок на предоставление поручительства</a:t>
            </a:r>
          </a:p>
        </p:txBody>
      </p:sp>
      <p:pic>
        <p:nvPicPr>
          <p:cNvPr id="10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6597" y="528810"/>
            <a:ext cx="1979173" cy="771792"/>
          </a:xfrm>
          <a:prstGeom prst="rect">
            <a:avLst/>
          </a:prstGeom>
          <a:noFill/>
        </p:spPr>
      </p:pic>
      <p:pic>
        <p:nvPicPr>
          <p:cNvPr id="9" name="Рисунок 8" descr="логотип ракет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5393" y="559559"/>
            <a:ext cx="1762840" cy="7878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096" y="979357"/>
            <a:ext cx="8981591" cy="75390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требования к субъектам МСП:</a:t>
            </a:r>
          </a:p>
        </p:txBody>
      </p:sp>
      <p:pic>
        <p:nvPicPr>
          <p:cNvPr id="6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5403" y="448696"/>
            <a:ext cx="1979173" cy="771792"/>
          </a:xfrm>
          <a:prstGeom prst="rect">
            <a:avLst/>
          </a:prstGeom>
          <a:noFill/>
        </p:spPr>
      </p:pic>
      <p:pic>
        <p:nvPicPr>
          <p:cNvPr id="8" name="Рисунок 7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381" y="464025"/>
            <a:ext cx="1762840" cy="787879"/>
          </a:xfrm>
          <a:prstGeom prst="rect">
            <a:avLst/>
          </a:prstGeom>
        </p:spPr>
      </p:pic>
      <p:pic>
        <p:nvPicPr>
          <p:cNvPr id="1026" name="Picture 2" descr="N:\docs\Магель\2016-2017-2018-2019\мероприятия\2019\Бизнес Успех\Без названия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11226"/>
            <a:ext cx="2417568" cy="27558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33516" y="1624085"/>
            <a:ext cx="9867331" cy="19106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</a:rPr>
              <a:t>Регистрация на территории Алтайского края;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Наличие статуса «Субъект МСП»;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Размер среднемесячной заработной платы не менее 13 000 рублей (за последний отчетный квартал).</a:t>
            </a:r>
          </a:p>
        </p:txBody>
      </p:sp>
      <p:pic>
        <p:nvPicPr>
          <p:cNvPr id="1027" name="Picture 3" descr="N:\docs\Магель\2016-2017-2018-2019\мероприятия\2019\Бизнес Успех\Без названия 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8" y="4836995"/>
            <a:ext cx="1524000" cy="1524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027904" y="3572302"/>
            <a:ext cx="9853684" cy="3104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Наличие стадии банкротства в отношении заемщика(ГСЛ)</a:t>
            </a:r>
            <a:r>
              <a:rPr lang="ru-RU" sz="1600" b="1" i="1" dirty="0">
                <a:solidFill>
                  <a:srgbClr val="008756"/>
                </a:solidFill>
              </a:rPr>
              <a:t> требование не применяется при действии режима ПГ и/или ЧС</a:t>
            </a:r>
            <a:r>
              <a:rPr lang="ru-RU" sz="1600" b="1" dirty="0">
                <a:solidFill>
                  <a:schemeClr val="tx1"/>
                </a:solidFill>
              </a:rPr>
              <a:t>;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Просроченная задолженность по налогам и сборам  более 50 000 рублей–</a:t>
            </a:r>
            <a:r>
              <a:rPr lang="ru-RU" sz="1600" b="1" i="1" dirty="0">
                <a:solidFill>
                  <a:srgbClr val="008756"/>
                </a:solidFill>
              </a:rPr>
              <a:t>требование не применяется при действии режима ПГ и/или ЧС</a:t>
            </a:r>
            <a:r>
              <a:rPr lang="ru-RU" sz="1600" b="1" i="1" dirty="0">
                <a:solidFill>
                  <a:schemeClr val="tx1"/>
                </a:solidFill>
              </a:rPr>
              <a:t>;</a:t>
            </a:r>
          </a:p>
          <a:p>
            <a:endParaRPr lang="ru-RU" sz="1600" b="1" i="1" dirty="0">
              <a:solidFill>
                <a:schemeClr val="tx1"/>
              </a:solidFill>
            </a:endParaRPr>
          </a:p>
          <a:p>
            <a:r>
              <a:rPr lang="ru-RU" sz="1600" b="1" i="1" dirty="0">
                <a:solidFill>
                  <a:schemeClr val="tx1"/>
                </a:solidFill>
              </a:rPr>
              <a:t>Отсутствие частичного обеспечения в объеме 30 и более % от размера кредита/займа </a:t>
            </a:r>
            <a:r>
              <a:rPr lang="ru-RU" sz="1600" b="1" i="1" dirty="0">
                <a:solidFill>
                  <a:srgbClr val="008756"/>
                </a:solidFill>
              </a:rPr>
              <a:t>(за исключением программы Развитие)</a:t>
            </a:r>
          </a:p>
          <a:p>
            <a:endParaRPr lang="ru-RU" b="1" i="1" dirty="0">
              <a:solidFill>
                <a:srgbClr val="008756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870" y="782056"/>
            <a:ext cx="10984675" cy="73855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Программы предоставления поручительств Фонда 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643945" y="2320502"/>
            <a:ext cx="9709533" cy="4051673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endParaRPr lang="ru-RU" sz="1800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None/>
              <a:defRPr/>
            </a:pPr>
            <a:endParaRPr lang="ru-RU" sz="18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302" y="517885"/>
            <a:ext cx="1364776" cy="535716"/>
          </a:xfrm>
          <a:prstGeom prst="rect">
            <a:avLst/>
          </a:prstGeom>
          <a:noFill/>
        </p:spPr>
      </p:pic>
      <p:pic>
        <p:nvPicPr>
          <p:cNvPr id="15" name="Рисунок 14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742" y="524192"/>
            <a:ext cx="1323833" cy="504966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098364"/>
              </p:ext>
            </p:extLst>
          </p:nvPr>
        </p:nvGraphicFramePr>
        <p:xfrm>
          <a:off x="713064" y="1317772"/>
          <a:ext cx="10889178" cy="5054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8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8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2769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Программа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Лимит поручительства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Максимальный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 размер поручительства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Размер комиссии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818">
                <a:tc>
                  <a:txBody>
                    <a:bodyPr/>
                    <a:lstStyle/>
                    <a:p>
                      <a:r>
                        <a:rPr lang="ru-RU" sz="1400" b="1" dirty="0"/>
                        <a:t>Приоритет 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</a:t>
                      </a:r>
                      <a:r>
                        <a:rPr lang="ru-RU" sz="1400" baseline="0" dirty="0"/>
                        <a:t> 70%</a:t>
                      </a:r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25 млн.</a:t>
                      </a:r>
                      <a:r>
                        <a:rPr lang="ru-RU" sz="1400" baseline="0" dirty="0"/>
                        <a:t> руб. на одну сделку</a:t>
                      </a:r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 31.12.2022 для предприятий с код ОКВЭД </a:t>
                      </a:r>
                      <a:r>
                        <a:rPr kumimoji="0" lang="ru-RU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из Постановления Правительства РФ №337 от 10.03.2022 г. –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0,25 % годовых,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для остальной категории –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0,5 % годовых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r>
                        <a:rPr lang="ru-RU" sz="1400" b="1" dirty="0"/>
                        <a:t>Стандарт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 50%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0,5%годовых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397">
                <a:tc>
                  <a:txBody>
                    <a:bodyPr/>
                    <a:lstStyle/>
                    <a:p>
                      <a:r>
                        <a:rPr lang="ru-RU" sz="1400" b="1" dirty="0"/>
                        <a:t>Партнер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 70%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  <a:r>
                        <a:rPr lang="ru-RU" sz="1400" baseline="0" dirty="0"/>
                        <a:t> % годовых</a:t>
                      </a:r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380">
                <a:tc>
                  <a:txBody>
                    <a:bodyPr/>
                    <a:lstStyle/>
                    <a:p>
                      <a:r>
                        <a:rPr lang="ru-RU" sz="1400" b="1" dirty="0"/>
                        <a:t>Кооперация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До 75%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0,5% годовых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5526">
                <a:tc>
                  <a:txBody>
                    <a:bodyPr/>
                    <a:lstStyle/>
                    <a:p>
                      <a:r>
                        <a:rPr lang="ru-RU" sz="1400" b="1" dirty="0"/>
                        <a:t>Экспортёр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 70%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6988">
                <a:tc>
                  <a:txBody>
                    <a:bodyPr/>
                    <a:lstStyle/>
                    <a:p>
                      <a:r>
                        <a:rPr lang="ru-RU" sz="1400" b="1" dirty="0"/>
                        <a:t> Развитие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 50% 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  <a:r>
                        <a:rPr lang="ru-RU" sz="1400" baseline="0" dirty="0"/>
                        <a:t> млн. руб.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 0,5% годовых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r>
                        <a:rPr lang="ru-RU" sz="1400" b="1" dirty="0" err="1"/>
                        <a:t>Микрозаём</a:t>
                      </a:r>
                      <a:r>
                        <a:rPr lang="ru-RU" sz="1400" b="1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До</a:t>
                      </a:r>
                      <a:r>
                        <a:rPr lang="ru-RU" sz="1400" baseline="0" dirty="0"/>
                        <a:t> 30%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1,5 млн. руб.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 0,5%</a:t>
                      </a:r>
                      <a:r>
                        <a:rPr lang="ru-RU" sz="1400" baseline="0" dirty="0"/>
                        <a:t> годовых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29934">
                <a:tc>
                  <a:txBody>
                    <a:bodyPr/>
                    <a:lstStyle/>
                    <a:p>
                      <a:r>
                        <a:rPr lang="ru-RU" sz="1400" b="1" dirty="0"/>
                        <a:t>Поддержка самозанятых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До 50%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r>
                        <a:rPr lang="ru-RU" sz="1400" dirty="0"/>
                        <a:t>0,5 млн. руб.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0,5% годовых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050" name="Picture 2" descr="N:\docs\Магель\2016-2017-2018-2019\мероприятия\2019\Бизнес Успех\Без наз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8127" y="1987599"/>
            <a:ext cx="368490" cy="368490"/>
          </a:xfrm>
          <a:prstGeom prst="rect">
            <a:avLst/>
          </a:prstGeom>
          <a:noFill/>
        </p:spPr>
      </p:pic>
      <p:pic>
        <p:nvPicPr>
          <p:cNvPr id="2051" name="Picture 3" descr="N:\docs\Магель\2016-2017-2018-2019\мероприятия\2019\Бизнес Успех\9767742_stock-vector-notary-service-vector-legal-notary-paper-document-blank-official-worker-approved-concept-illust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7561" y="2436054"/>
            <a:ext cx="378726" cy="378726"/>
          </a:xfrm>
          <a:prstGeom prst="rect">
            <a:avLst/>
          </a:prstGeom>
          <a:noFill/>
        </p:spPr>
      </p:pic>
      <p:pic>
        <p:nvPicPr>
          <p:cNvPr id="2052" name="Picture 4" descr="N:\docs\Магель\2016-2017-2018-2019\мероприятия\2019\Бизнес Успех\Без названия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57232" y="2935676"/>
            <a:ext cx="395786" cy="369424"/>
          </a:xfrm>
          <a:prstGeom prst="rect">
            <a:avLst/>
          </a:prstGeom>
          <a:noFill/>
        </p:spPr>
      </p:pic>
      <p:pic>
        <p:nvPicPr>
          <p:cNvPr id="2053" name="Picture 5" descr="N:\docs\Магель\2016-2017-2018-2019\мероприятия\2019\Бизнес Успех\w512h5121339360019gea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697" y="3452200"/>
            <a:ext cx="374175" cy="374175"/>
          </a:xfrm>
          <a:prstGeom prst="rect">
            <a:avLst/>
          </a:prstGeom>
          <a:noFill/>
        </p:spPr>
      </p:pic>
      <p:pic>
        <p:nvPicPr>
          <p:cNvPr id="2054" name="Picture 6" descr="N:\docs\Магель\2016-2017-2018-2019\мероприятия\2019\Бизнес Успех\экспорт-314829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4633" y="4020232"/>
            <a:ext cx="320983" cy="343205"/>
          </a:xfrm>
          <a:prstGeom prst="rect">
            <a:avLst/>
          </a:prstGeom>
          <a:noFill/>
        </p:spPr>
      </p:pic>
      <p:pic>
        <p:nvPicPr>
          <p:cNvPr id="4" name="Picture 3" descr="N:\docs\Эксперт РА\depositphotos_25933179-stock-illustration-green-sprou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63164" y="4487830"/>
            <a:ext cx="383920" cy="363015"/>
          </a:xfrm>
          <a:prstGeom prst="rect">
            <a:avLst/>
          </a:prstGeom>
          <a:noFill/>
        </p:spPr>
      </p:pic>
      <p:pic>
        <p:nvPicPr>
          <p:cNvPr id="1027" name="Picture 3" descr="X:\ЦЕНТР ПРЕДОСТАВЛЕНИЯ ГАРАНТИЙ\Магель\2016-2020\разное\Без названия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018" y="5131542"/>
            <a:ext cx="301598" cy="354050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6B67C8-E0C1-4D73-ACD2-59CC0A7A7830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57232" y="5749763"/>
            <a:ext cx="368490" cy="4155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413" y="1252599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Приоритет»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721394"/>
              </p:ext>
            </p:extLst>
          </p:nvPr>
        </p:nvGraphicFramePr>
        <p:xfrm>
          <a:off x="236990" y="2019796"/>
          <a:ext cx="11660311" cy="383704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74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86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и ранее заключенным договорам с финансовыми организациями.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Сферы деятельности, отличные от торговой (дополнительно включены категории «молодежь, женщины-предприниматели, инвалиды, вновь зарегистрированные предприниматели старше 45 лет, субъекты МСП из моногородов)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- инвестиции в основной капитал;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рефинансирование и реструктуризация обязательств заемщика;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цели, связанные с финансированием текущей деятельности заемщика.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</a:t>
                      </a:r>
                      <a:r>
                        <a:rPr lang="ru-RU" sz="1170" b="0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25 000 000 рублей.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70 %, оборотные</a:t>
                      </a:r>
                      <a:r>
                        <a:rPr lang="ru-RU" sz="1170" b="1" i="0" kern="1200" baseline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цели  </a:t>
                      </a:r>
                      <a:r>
                        <a:rPr lang="ru-RU" sz="1170" b="1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до 50 %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по договору с финансовой организацией.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- 0,5 % годовых от суммы поручительства,  за фактический срок пользования (в днях),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возможна уплата в рассрочку по инвестиционным кредитам.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до 5 млн. руб. – до 3-х рабочих дней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от 5 до 25 млн. руб. - до 5 рабочих дней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413" y="1252599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«Стандарт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9868" y="446923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002001"/>
              </p:ext>
            </p:extLst>
          </p:nvPr>
        </p:nvGraphicFramePr>
        <p:xfrm>
          <a:off x="236990" y="2019796"/>
          <a:ext cx="11660311" cy="383704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3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29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Обеспечение исполнения части обязательств заемщиков по  заключаемым  и ранее заключенным договорам с финансовыми организациями.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Сферы деятельности Заемщиков, не включенные в программу «Приоритет»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- инвестиции в основной капитал;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рефинансирование и реструктуризация обязательств заемщика;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цели, связанные с финансированием текущей деятельности заемщика.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Максимальный размер поручительства</a:t>
                      </a:r>
                      <a:r>
                        <a:rPr lang="ru-RU" sz="1170" b="0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25 000 000 рублей.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, оборотные</a:t>
                      </a:r>
                      <a:r>
                        <a:rPr lang="ru-RU" sz="1170" b="1" i="0" kern="1200" baseline="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цели  </a:t>
                      </a:r>
                      <a:r>
                        <a:rPr lang="ru-RU" sz="1170" b="1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до 50 %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по договору с финансовой организацией.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-0,5 %  годовых от суммы поручительства,  за фактический срок пользования (в днях),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возможна уплата в рассрочку по инвестиционным кредитам.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до 5 млн. руб. – до 3-х рабочих дней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от 5 до 25 млн. руб. - до 5 рабочих дней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868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4385" y="1072074"/>
            <a:ext cx="9120637" cy="460991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Программа предоставления поручительств «Партнер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3" descr="D:\МАША\ФОНД МСП отрибутика\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164" y="435986"/>
            <a:ext cx="1979173" cy="77179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02852"/>
              </p:ext>
            </p:extLst>
          </p:nvPr>
        </p:nvGraphicFramePr>
        <p:xfrm>
          <a:off x="144711" y="1533065"/>
          <a:ext cx="11660311" cy="493117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22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7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Назначение поручительства Фонда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Поручительство Фонда по кредитным сделкам  при участии АО «Корпорация МСП», Минэкономразвития РФ в рамках льготных программ кредитования (Программы стимулирования кредитования субъектов МСП, Программы кредитования в рамках постановления Правительства РФ от 30.12.2018 №1764);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Поручительство Фонда в рамках продукта «Прямая гарантия, выдаваемая совместно с поручительством РГО (</a:t>
                      </a:r>
                      <a:r>
                        <a:rPr kumimoji="0" lang="ru-RU" sz="1170" b="0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согарантия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)».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Направление деятельности заемщика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Виды деятельности Заемщиков, определенные Программой стимулирования кредитования субъектов МСП и постановлением Правительства РФ от 30.12.2018 №1764;</a:t>
                      </a:r>
                    </a:p>
                    <a:p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Поручительство Фонда в рамках продукта «</a:t>
                      </a:r>
                      <a:r>
                        <a:rPr kumimoji="0" lang="ru-RU" sz="1170" b="1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Согарантия</a:t>
                      </a: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» - все виды деятельности, в т.ч. категории: молодежь, женщины-предприниматели, инвалиды, вновь зарегистрированные предприниматели старше 45 лет.</a:t>
                      </a:r>
                      <a:endParaRPr kumimoji="0"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4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Целевое использование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- инвестиции в основной капитал;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рефинансирование и реструктуризация обязательств заемщика;</a:t>
                      </a:r>
                    </a:p>
                    <a:p>
                      <a:pPr marL="0" lvl="0" algn="l" defTabSz="914400" rtl="0" eaLnBrk="1" latinLnBrk="0" hangingPunct="1"/>
                      <a:r>
                        <a:rPr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цели, связанные с финансированием текущей деятельности заемщика.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действия поручительства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Инвестиционные – до 7 лет, оборотные  цели - до 3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9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Лимит суммы поручительства</a:t>
                      </a:r>
                    </a:p>
                    <a:p>
                      <a:endParaRPr lang="ru-RU" sz="12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Договорам с Финансовыми организациями, финансирование по которым происходит в рамках льготных программ кредитования субъектов МСП -  25 000 000 рублей, 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70 %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обязательства;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сделкам в рамках </a:t>
                      </a:r>
                      <a:r>
                        <a:rPr kumimoji="0" lang="ru-RU" sz="1170" b="0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согарантии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сумма  Поручительства  Фонда - 25 000 000 рублей, </a:t>
                      </a:r>
                      <a:r>
                        <a:rPr kumimoji="0" lang="ru-RU" sz="1170" b="0" i="0" kern="1200" dirty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70 % 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обязательства (определяется исходя из Правил взаимодействия региональных гарантийных организаций с АО «Корпорация МСП» при предоставлении гарантийного продукта «Прямая гарантия, выдаваемая совместно с поручительством РГО (</a:t>
                      </a:r>
                      <a:r>
                        <a:rPr kumimoji="0" lang="ru-RU" sz="1170" b="0" i="0" kern="12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согарантия</a:t>
                      </a:r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); </a:t>
                      </a:r>
                    </a:p>
                    <a:p>
                      <a:pPr marL="0" lvl="0" algn="l" defTabSz="914400" rtl="0" eaLnBrk="1" latinLnBrk="0" hangingPunct="1"/>
                      <a:endParaRPr lang="ru-RU" sz="1170" b="0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Вознаграждение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0,25% -0,5 %  годовых 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от суммы поручительства,  за фактический срок пользования (в днях),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возможна</a:t>
                      </a:r>
                      <a:r>
                        <a:rPr lang="ru-RU" sz="1170" b="1" i="0" kern="12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уплата в рассрочку по инвестиционным кредитам</a:t>
                      </a:r>
                      <a:r>
                        <a:rPr lang="ru-RU" sz="1170" b="1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Срок рассмотрения</a:t>
                      </a:r>
                      <a:r>
                        <a:rPr lang="ru-RU" sz="1100" b="1" i="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заявки на поручительство</a:t>
                      </a:r>
                      <a:endParaRPr lang="ru-RU" sz="1100" b="1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до 5 млн. руб. – до 3-х рабочих дней</a:t>
                      </a:r>
                    </a:p>
                    <a:p>
                      <a:r>
                        <a:rPr kumimoji="0" lang="ru-RU" sz="1170" b="0" i="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 лимитом поручительства от 5 до 25 млн. руб. - до 5 рабочих дней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Рисунок 5" descr="логотип рак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24" y="341194"/>
            <a:ext cx="1762840" cy="7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603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44379</TotalTime>
  <Words>2509</Words>
  <Application>Microsoft Office PowerPoint</Application>
  <PresentationFormat>Широкоэкранный</PresentationFormat>
  <Paragraphs>287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Microsoft YaHei</vt:lpstr>
      <vt:lpstr>Arial</vt:lpstr>
      <vt:lpstr>Calibri</vt:lpstr>
      <vt:lpstr>Georgia</vt:lpstr>
      <vt:lpstr>Tahoma</vt:lpstr>
      <vt:lpstr>Trebuchet MS</vt:lpstr>
      <vt:lpstr>Wingdings</vt:lpstr>
      <vt:lpstr>Wingdings 2</vt:lpstr>
      <vt:lpstr>Городская</vt:lpstr>
      <vt:lpstr>Презентация PowerPoint</vt:lpstr>
      <vt:lpstr>О Центре предоставления гарантий</vt:lpstr>
      <vt:lpstr>Финансовые организации-партнёры  НО «Алтайский фонд МСП»</vt:lpstr>
      <vt:lpstr>Схема взаимодействия при получении поручительства Фонда</vt:lpstr>
      <vt:lpstr>Основные требования к субъектам МСП:</vt:lpstr>
      <vt:lpstr>Программы предоставления поручительств Фонда </vt:lpstr>
      <vt:lpstr>Программа предоставления поручительств «Приоритет»</vt:lpstr>
      <vt:lpstr>Программа предоставления поручительств «Стандарт»</vt:lpstr>
      <vt:lpstr>Программа предоставления поручительств «Партнер»</vt:lpstr>
      <vt:lpstr>Программа предоставления поручительств «Кооперация»</vt:lpstr>
      <vt:lpstr>Программа предоставления поручительств «Экспортер»</vt:lpstr>
      <vt:lpstr>Программа предоставления поручительств «Развитие»</vt:lpstr>
      <vt:lpstr>Программа предоставления поручительств  «Микрозаём»</vt:lpstr>
      <vt:lpstr>Программа предоставления поручительств «Поддержка самозанятых»</vt:lpstr>
      <vt:lpstr>Национальная гарантийная система</vt:lpstr>
      <vt:lpstr>Преимущества использования гарантийной поддержки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magel.n</cp:lastModifiedBy>
  <cp:revision>2097</cp:revision>
  <cp:lastPrinted>2017-12-13T01:50:20Z</cp:lastPrinted>
  <dcterms:created xsi:type="dcterms:W3CDTF">2017-02-18T15:02:40Z</dcterms:created>
  <dcterms:modified xsi:type="dcterms:W3CDTF">2022-04-28T08:37:56Z</dcterms:modified>
</cp:coreProperties>
</file>